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890" y="1254"/>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D435368-F531-482F-A557-AAD9923FEB4B}" type="datetimeFigureOut">
              <a:rPr kumimoji="1" lang="ja-JP" altLang="en-US" smtClean="0"/>
              <a:pPr/>
              <a:t>2016/7/13</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BBA8D80-1F44-42E8-9CC8-2CFE12C10E6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BBA8D80-1F44-42E8-9CC8-2CFE12C10E6B}"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E063E2-7A1A-4555-B8B4-D32D61D2F21C}" type="datetimeFigureOut">
              <a:rPr kumimoji="1" lang="ja-JP" altLang="en-US" smtClean="0"/>
              <a:pPr/>
              <a:t>2016/7/13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91B86E8-2A5B-4801-A770-77B12D85700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EE063E2-7A1A-4555-B8B4-D32D61D2F21C}" type="datetimeFigureOut">
              <a:rPr kumimoji="1" lang="ja-JP" altLang="en-US" smtClean="0"/>
              <a:pPr/>
              <a:t>2016/7/13</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191B86E8-2A5B-4801-A770-77B12D85700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モリアオガエル（背中に蚊が！）"/>
          <p:cNvPicPr>
            <a:picLocks noChangeAspect="1" noChangeArrowheads="1"/>
          </p:cNvPicPr>
          <p:nvPr/>
        </p:nvPicPr>
        <p:blipFill>
          <a:blip r:embed="rId3" cstate="print"/>
          <a:srcRect t="2057" r="-446" b="1788"/>
          <a:stretch>
            <a:fillRect/>
          </a:stretch>
        </p:blipFill>
        <p:spPr bwMode="auto">
          <a:xfrm>
            <a:off x="0" y="1"/>
            <a:ext cx="6898766" cy="9905999"/>
          </a:xfrm>
          <a:prstGeom prst="rect">
            <a:avLst/>
          </a:prstGeom>
          <a:noFill/>
          <a:ln w="9525">
            <a:noFill/>
            <a:miter lim="800000"/>
            <a:headEnd/>
            <a:tailEnd/>
          </a:ln>
        </p:spPr>
      </p:pic>
      <p:sp>
        <p:nvSpPr>
          <p:cNvPr id="1030" name="Text Box 6"/>
          <p:cNvSpPr txBox="1">
            <a:spLocks noChangeArrowheads="1"/>
          </p:cNvSpPr>
          <p:nvPr/>
        </p:nvSpPr>
        <p:spPr bwMode="auto">
          <a:xfrm>
            <a:off x="4941168" y="4592960"/>
            <a:ext cx="1728192" cy="432048"/>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sz="1400" b="1" i="0" u="none" strike="noStrike" cap="none" normalizeH="0" baseline="0" dirty="0" smtClean="0">
              <a:ln>
                <a:noFill/>
              </a:ln>
              <a:solidFill>
                <a:schemeClr val="bg1"/>
              </a:solidFill>
              <a:effectLst/>
              <a:latin typeface="Arial" pitchFamily="34" charset="0"/>
              <a:ea typeface="ＭＳ Ｐゴシック" pitchFamily="50" charset="-128"/>
              <a:cs typeface="ＭＳ Ｐゴシック" pitchFamily="50" charset="-128"/>
            </a:endParaRPr>
          </a:p>
        </p:txBody>
      </p:sp>
      <p:sp>
        <p:nvSpPr>
          <p:cNvPr id="1031" name="Text Box 7"/>
          <p:cNvSpPr txBox="1">
            <a:spLocks noChangeArrowheads="1"/>
          </p:cNvSpPr>
          <p:nvPr/>
        </p:nvSpPr>
        <p:spPr bwMode="auto">
          <a:xfrm>
            <a:off x="127000" y="-694796"/>
            <a:ext cx="7069138" cy="23406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lgn="ctr" fontAlgn="base">
              <a:lnSpc>
                <a:spcPct val="1360000"/>
              </a:lnSpc>
              <a:spcBef>
                <a:spcPct val="0"/>
              </a:spcBef>
              <a:spcAft>
                <a:spcPct val="0"/>
              </a:spcAft>
            </a:pP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3" name="Rectangle 9"/>
          <p:cNvSpPr>
            <a:spLocks noChangeArrowheads="1"/>
          </p:cNvSpPr>
          <p:nvPr/>
        </p:nvSpPr>
        <p:spPr bwMode="auto">
          <a:xfrm>
            <a:off x="0" y="324417"/>
            <a:ext cx="6858000" cy="12464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7500" b="0" i="0" u="none" strike="noStrike" cap="none" normalizeH="0" baseline="0" dirty="0" smtClean="0">
                <a:ln>
                  <a:noFill/>
                </a:ln>
                <a:solidFill>
                  <a:srgbClr val="1CACEC"/>
                </a:solidFill>
                <a:effectLst/>
                <a:latin typeface="Footlight MT Light" pitchFamily="18" charset="0"/>
                <a:ea typeface="HGP明朝B" pitchFamily="18" charset="-128"/>
                <a:cs typeface="Mongolian Baiti" pitchFamily="66" charset="0"/>
              </a:rPr>
              <a:t>ＳＨＩＮＯＫＵＲＡ</a:t>
            </a:r>
            <a:endParaRPr kumimoji="1" lang="ja-JP" sz="7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 name="テキスト ボックス 12"/>
          <p:cNvSpPr txBox="1"/>
          <p:nvPr/>
        </p:nvSpPr>
        <p:spPr>
          <a:xfrm>
            <a:off x="1745432" y="896550"/>
            <a:ext cx="5112568" cy="1200329"/>
          </a:xfrm>
          <a:prstGeom prst="rect">
            <a:avLst/>
          </a:prstGeom>
          <a:noFill/>
        </p:spPr>
        <p:txBody>
          <a:bodyPr wrap="square" rtlCol="0">
            <a:spAutoFit/>
          </a:bodyPr>
          <a:lstStyle/>
          <a:p>
            <a:r>
              <a:rPr kumimoji="1" lang="ja-JP" altLang="en-US" sz="7200" dirty="0" smtClean="0">
                <a:solidFill>
                  <a:schemeClr val="bg1"/>
                </a:solidFill>
                <a:latin typeface="HG丸ｺﾞｼｯｸM-PRO" pitchFamily="50" charset="-128"/>
                <a:ea typeface="HG丸ｺﾞｼｯｸM-PRO" pitchFamily="50" charset="-128"/>
              </a:rPr>
              <a:t>自然観察会</a:t>
            </a:r>
            <a:endParaRPr kumimoji="1" lang="ja-JP" altLang="en-US" sz="7200" dirty="0">
              <a:solidFill>
                <a:schemeClr val="bg1"/>
              </a:solidFill>
              <a:latin typeface="HG丸ｺﾞｼｯｸM-PRO" pitchFamily="50" charset="-128"/>
              <a:ea typeface="HG丸ｺﾞｼｯｸM-PRO" pitchFamily="50" charset="-128"/>
            </a:endParaRPr>
          </a:p>
        </p:txBody>
      </p:sp>
      <p:sp>
        <p:nvSpPr>
          <p:cNvPr id="15" name="テキスト ボックス 14"/>
          <p:cNvSpPr txBox="1"/>
          <p:nvPr/>
        </p:nvSpPr>
        <p:spPr>
          <a:xfrm>
            <a:off x="1745432" y="2066679"/>
            <a:ext cx="5112568" cy="553998"/>
          </a:xfrm>
          <a:prstGeom prst="rect">
            <a:avLst/>
          </a:prstGeom>
          <a:noFill/>
        </p:spPr>
        <p:txBody>
          <a:bodyPr wrap="square" rtlCol="0">
            <a:spAutoFit/>
          </a:bodyPr>
          <a:lstStyle/>
          <a:p>
            <a:pPr algn="ctr"/>
            <a:r>
              <a:rPr kumimoji="1" lang="ja-JP" altLang="en-US" sz="3000" dirty="0" smtClean="0">
                <a:solidFill>
                  <a:schemeClr val="bg1"/>
                </a:solidFill>
                <a:latin typeface="HG丸ｺﾞｼｯｸM-PRO" pitchFamily="50" charset="-128"/>
                <a:ea typeface="HG丸ｺﾞｼｯｸM-PRO" pitchFamily="50" charset="-128"/>
              </a:rPr>
              <a:t>～篠座神社の音風景～</a:t>
            </a:r>
            <a:endParaRPr kumimoji="1" lang="ja-JP" altLang="en-US" sz="3000" dirty="0">
              <a:solidFill>
                <a:schemeClr val="bg1"/>
              </a:solidFill>
              <a:latin typeface="HG丸ｺﾞｼｯｸM-PRO" pitchFamily="50" charset="-128"/>
              <a:ea typeface="HG丸ｺﾞｼｯｸM-PRO" pitchFamily="50" charset="-128"/>
            </a:endParaRPr>
          </a:p>
        </p:txBody>
      </p:sp>
      <p:sp>
        <p:nvSpPr>
          <p:cNvPr id="16" name="円/楕円 15"/>
          <p:cNvSpPr/>
          <p:nvPr/>
        </p:nvSpPr>
        <p:spPr>
          <a:xfrm>
            <a:off x="4725144" y="3008785"/>
            <a:ext cx="1872208" cy="936104"/>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Text Box 6"/>
          <p:cNvSpPr txBox="1">
            <a:spLocks noChangeArrowheads="1"/>
          </p:cNvSpPr>
          <p:nvPr/>
        </p:nvSpPr>
        <p:spPr bwMode="auto">
          <a:xfrm>
            <a:off x="4797152" y="4016896"/>
            <a:ext cx="1944216" cy="858095"/>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ja-JP" sz="2800" b="1" dirty="0" smtClean="0">
                <a:solidFill>
                  <a:schemeClr val="bg1"/>
                </a:solidFill>
                <a:latin typeface="HG丸ｺﾞｼｯｸM-PRO" pitchFamily="50" charset="-128"/>
                <a:ea typeface="HG丸ｺﾞｼｯｸM-PRO" pitchFamily="50" charset="-128"/>
                <a:cs typeface="ＭＳ Ｐゴシック" pitchFamily="50" charset="-128"/>
              </a:rPr>
              <a:t>9</a:t>
            </a:r>
            <a:r>
              <a:rPr kumimoji="1" lang="ja-JP" altLang="en-US" sz="1400" b="0" i="0" u="none" strike="noStrike" cap="none" normalizeH="0" baseline="0" dirty="0" smtClean="0">
                <a:ln>
                  <a:noFill/>
                </a:ln>
                <a:solidFill>
                  <a:schemeClr val="bg1"/>
                </a:solidFill>
                <a:effectLst/>
                <a:latin typeface="HG丸ｺﾞｼｯｸM-PRO" pitchFamily="50" charset="-128"/>
                <a:ea typeface="HG丸ｺﾞｼｯｸM-PRO" pitchFamily="50" charset="-128"/>
                <a:cs typeface="ＭＳ Ｐゴシック" pitchFamily="50" charset="-128"/>
              </a:rPr>
              <a:t>時</a:t>
            </a:r>
            <a:r>
              <a:rPr kumimoji="1" lang="ja-JP" altLang="en-US" sz="2000" b="0" i="0" u="none" strike="noStrike" cap="none" normalizeH="0" baseline="0" dirty="0" smtClean="0">
                <a:ln>
                  <a:noFill/>
                </a:ln>
                <a:solidFill>
                  <a:schemeClr val="bg1"/>
                </a:solidFill>
                <a:effectLst/>
                <a:latin typeface="HG丸ｺﾞｼｯｸM-PRO" pitchFamily="50" charset="-128"/>
                <a:ea typeface="HG丸ｺﾞｼｯｸM-PRO" pitchFamily="50" charset="-128"/>
                <a:cs typeface="ＭＳ Ｐゴシック" pitchFamily="50" charset="-128"/>
              </a:rPr>
              <a:t>～</a:t>
            </a:r>
            <a:r>
              <a:rPr lang="en-US" altLang="ja-JP" sz="2800" b="1" dirty="0" smtClean="0">
                <a:solidFill>
                  <a:schemeClr val="bg1"/>
                </a:solidFill>
                <a:latin typeface="HG丸ｺﾞｼｯｸM-PRO" pitchFamily="50" charset="-128"/>
                <a:ea typeface="HG丸ｺﾞｼｯｸM-PRO" pitchFamily="50" charset="-128"/>
                <a:cs typeface="ＭＳ Ｐゴシック" pitchFamily="50" charset="-128"/>
              </a:rPr>
              <a:t>11</a:t>
            </a:r>
            <a:r>
              <a:rPr kumimoji="1" lang="ja-JP" altLang="en-US" sz="1400" b="0" i="0" u="none" strike="noStrike" cap="none" normalizeH="0" baseline="0" dirty="0" smtClean="0">
                <a:ln>
                  <a:noFill/>
                </a:ln>
                <a:solidFill>
                  <a:schemeClr val="bg1"/>
                </a:solidFill>
                <a:effectLst/>
                <a:latin typeface="HG丸ｺﾞｼｯｸM-PRO" pitchFamily="50" charset="-128"/>
                <a:ea typeface="HG丸ｺﾞｼｯｸM-PRO" pitchFamily="50" charset="-128"/>
                <a:cs typeface="ＭＳ Ｐゴシック" pitchFamily="50" charset="-128"/>
              </a:rPr>
              <a:t>時</a:t>
            </a:r>
            <a:endParaRPr kumimoji="1" lang="en-US" altLang="ja-JP" sz="1400" b="0" i="0" u="none" strike="noStrike" cap="none" normalizeH="0" baseline="0" dirty="0" smtClean="0">
              <a:ln>
                <a:noFill/>
              </a:ln>
              <a:solidFill>
                <a:schemeClr val="bg1"/>
              </a:solidFill>
              <a:effectLst/>
              <a:latin typeface="HG丸ｺﾞｼｯｸM-PRO" pitchFamily="50" charset="-128"/>
              <a:ea typeface="HG丸ｺﾞｼｯｸM-PRO" pitchFamily="50" charset="-128"/>
              <a:cs typeface="ＭＳ Ｐゴシック" pitchFamily="50" charset="-128"/>
            </a:endParaRPr>
          </a:p>
          <a:p>
            <a:pPr algn="ctr" fontAlgn="base">
              <a:spcBef>
                <a:spcPct val="0"/>
              </a:spcBef>
              <a:spcAft>
                <a:spcPct val="0"/>
              </a:spcAft>
            </a:pPr>
            <a:r>
              <a:rPr lang="ja-JP" altLang="en-US" sz="1400" dirty="0" smtClean="0">
                <a:solidFill>
                  <a:schemeClr val="bg1"/>
                </a:solidFill>
                <a:latin typeface="HG丸ｺﾞｼｯｸM-PRO" pitchFamily="50" charset="-128"/>
                <a:ea typeface="HG丸ｺﾞｼｯｸM-PRO" pitchFamily="50" charset="-128"/>
                <a:cs typeface="ＭＳ Ｐゴシック" pitchFamily="50" charset="-128"/>
              </a:rPr>
              <a:t>参加費</a:t>
            </a:r>
            <a:r>
              <a:rPr lang="ja-JP" altLang="en-US" sz="2000" b="1" dirty="0" smtClean="0">
                <a:solidFill>
                  <a:schemeClr val="bg1"/>
                </a:solidFill>
                <a:latin typeface="HG丸ｺﾞｼｯｸM-PRO" pitchFamily="50" charset="-128"/>
                <a:ea typeface="HG丸ｺﾞｼｯｸM-PRO" pitchFamily="50" charset="-128"/>
                <a:cs typeface="ＭＳ Ｐゴシック" pitchFamily="50" charset="-128"/>
              </a:rPr>
              <a:t>無料</a:t>
            </a:r>
            <a:endParaRPr lang="ja-JP" altLang="ja-JP" sz="2000" dirty="0" smtClean="0">
              <a:solidFill>
                <a:schemeClr val="bg1"/>
              </a:solidFill>
              <a:latin typeface="HG丸ｺﾞｼｯｸM-PRO" pitchFamily="50" charset="-128"/>
              <a:ea typeface="HG丸ｺﾞｼｯｸM-PRO" pitchFamily="50" charset="-128"/>
              <a:cs typeface="ＭＳ Ｐゴシック" pitchFamily="50" charset="-128"/>
            </a:endParaRPr>
          </a:p>
        </p:txBody>
      </p:sp>
      <p:sp>
        <p:nvSpPr>
          <p:cNvPr id="19" name="テキスト ボックス 18"/>
          <p:cNvSpPr txBox="1"/>
          <p:nvPr/>
        </p:nvSpPr>
        <p:spPr>
          <a:xfrm>
            <a:off x="1052736" y="2648744"/>
            <a:ext cx="553998" cy="5040560"/>
          </a:xfrm>
          <a:prstGeom prst="rect">
            <a:avLst/>
          </a:prstGeom>
          <a:noFill/>
        </p:spPr>
        <p:txBody>
          <a:bodyPr vert="eaVert" wrap="square" rtlCol="0">
            <a:spAutoFit/>
          </a:bodyPr>
          <a:lstStyle/>
          <a:p>
            <a:r>
              <a:rPr kumimoji="1" lang="ja-JP" altLang="en-US" sz="2400" dirty="0" smtClean="0">
                <a:solidFill>
                  <a:schemeClr val="bg1"/>
                </a:solidFill>
                <a:latin typeface="HGS創英角ｺﾞｼｯｸUB" pitchFamily="50" charset="-128"/>
                <a:ea typeface="HGS創英角ｺﾞｼｯｸUB" pitchFamily="50" charset="-128"/>
              </a:rPr>
              <a:t>どんな音が聞こえるかな？</a:t>
            </a:r>
            <a:endParaRPr kumimoji="1" lang="ja-JP" altLang="en-US" sz="2400" dirty="0">
              <a:latin typeface="HGS創英角ｺﾞｼｯｸUB" pitchFamily="50" charset="-128"/>
              <a:ea typeface="HGS創英角ｺﾞｼｯｸUB" pitchFamily="50" charset="-128"/>
            </a:endParaRPr>
          </a:p>
        </p:txBody>
      </p:sp>
      <p:sp>
        <p:nvSpPr>
          <p:cNvPr id="23" name="テキスト ボックス 22"/>
          <p:cNvSpPr txBox="1"/>
          <p:nvPr/>
        </p:nvSpPr>
        <p:spPr>
          <a:xfrm>
            <a:off x="404664" y="3224808"/>
            <a:ext cx="553998" cy="5040560"/>
          </a:xfrm>
          <a:prstGeom prst="rect">
            <a:avLst/>
          </a:prstGeom>
          <a:noFill/>
        </p:spPr>
        <p:txBody>
          <a:bodyPr vert="eaVert" wrap="square" rtlCol="0">
            <a:spAutoFit/>
          </a:bodyPr>
          <a:lstStyle/>
          <a:p>
            <a:r>
              <a:rPr kumimoji="1" lang="ja-JP" altLang="en-US" sz="2400" dirty="0" smtClean="0">
                <a:solidFill>
                  <a:schemeClr val="bg1"/>
                </a:solidFill>
                <a:latin typeface="HGS創英角ｺﾞｼｯｸUB" pitchFamily="50" charset="-128"/>
                <a:ea typeface="HGS創英角ｺﾞｼｯｸUB" pitchFamily="50" charset="-128"/>
              </a:rPr>
              <a:t>どんな</a:t>
            </a:r>
            <a:r>
              <a:rPr kumimoji="1" lang="ja-JP" altLang="en-US" sz="2400" b="1" dirty="0" smtClean="0">
                <a:solidFill>
                  <a:schemeClr val="bg1"/>
                </a:solidFill>
                <a:latin typeface="HGS創英角ｺﾞｼｯｸUB" pitchFamily="50" charset="-128"/>
                <a:ea typeface="HGS創英角ｺﾞｼｯｸUB" pitchFamily="50" charset="-128"/>
              </a:rPr>
              <a:t>生き物に会えるかな？</a:t>
            </a:r>
            <a:endParaRPr kumimoji="1" lang="ja-JP" altLang="en-US" sz="2400" dirty="0">
              <a:latin typeface="HGS創英角ｺﾞｼｯｸUB" pitchFamily="50" charset="-128"/>
              <a:ea typeface="HGS創英角ｺﾞｼｯｸUB" pitchFamily="50" charset="-128"/>
            </a:endParaRPr>
          </a:p>
        </p:txBody>
      </p:sp>
      <p:sp>
        <p:nvSpPr>
          <p:cNvPr id="24" name="テキスト ボックス 23"/>
          <p:cNvSpPr txBox="1"/>
          <p:nvPr/>
        </p:nvSpPr>
        <p:spPr>
          <a:xfrm>
            <a:off x="260648" y="7329264"/>
            <a:ext cx="4752528" cy="1815882"/>
          </a:xfrm>
          <a:prstGeom prst="rect">
            <a:avLst/>
          </a:prstGeom>
          <a:solidFill>
            <a:schemeClr val="bg1"/>
          </a:solidFill>
          <a:ln>
            <a:noFill/>
          </a:ln>
        </p:spPr>
        <p:txBody>
          <a:bodyPr wrap="square" rtlCol="0">
            <a:spAutoFit/>
          </a:bodyPr>
          <a:lstStyle/>
          <a:p>
            <a:r>
              <a:rPr lang="ja-JP" altLang="en-US" sz="1400" dirty="0" smtClean="0">
                <a:latin typeface="HG丸ｺﾞｼｯｸM-PRO" pitchFamily="50" charset="-128"/>
                <a:ea typeface="HG丸ｺﾞｼｯｸM-PRO" pitchFamily="50" charset="-128"/>
              </a:rPr>
              <a:t>篠座神社（大野市）には自然あふれる鎮守の森があり、イモリやモリアオガエルなど様々な生き物がたくさん住んでいます。たくさんの生き物を見つけよう！専門家のガイドもありますよ！</a:t>
            </a:r>
            <a:endParaRPr lang="en-US" altLang="ja-JP" sz="1400" dirty="0" smtClean="0">
              <a:latin typeface="HG丸ｺﾞｼｯｸM-PRO" pitchFamily="50" charset="-128"/>
              <a:ea typeface="HG丸ｺﾞｼｯｸM-PRO" pitchFamily="50" charset="-128"/>
            </a:endParaRPr>
          </a:p>
          <a:p>
            <a:endParaRPr lang="en-US" altLang="ja-JP" sz="1400" dirty="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自然観察の後には</a:t>
            </a:r>
            <a:r>
              <a:rPr lang="ja-JP" altLang="en-US" sz="1400" dirty="0" smtClean="0">
                <a:latin typeface="HG丸ｺﾞｼｯｸM-PRO" pitchFamily="50" charset="-128"/>
                <a:ea typeface="HG丸ｺﾞｼｯｸM-PRO" pitchFamily="50" charset="-128"/>
              </a:rPr>
              <a:t>、篠座</a:t>
            </a:r>
            <a:r>
              <a:rPr lang="ja-JP" altLang="en-US" sz="1400" dirty="0" smtClean="0">
                <a:latin typeface="HG丸ｺﾞｼｯｸM-PRO" pitchFamily="50" charset="-128"/>
                <a:ea typeface="HG丸ｺﾞｼｯｸM-PRO" pitchFamily="50" charset="-128"/>
              </a:rPr>
              <a:t>神社の音を始め、世界中の音を臨場感あふれるサウンドで紹介します。福井の環境の良さを音風景から感じてみましょう。</a:t>
            </a:r>
            <a:endParaRPr kumimoji="1" lang="ja-JP" altLang="en-US" dirty="0">
              <a:latin typeface="HG丸ｺﾞｼｯｸM-PRO" pitchFamily="50" charset="-128"/>
              <a:ea typeface="HG丸ｺﾞｼｯｸM-PRO" pitchFamily="50" charset="-128"/>
            </a:endParaRPr>
          </a:p>
        </p:txBody>
      </p:sp>
      <p:sp>
        <p:nvSpPr>
          <p:cNvPr id="17" name="Text Box 6"/>
          <p:cNvSpPr txBox="1">
            <a:spLocks noChangeArrowheads="1"/>
          </p:cNvSpPr>
          <p:nvPr/>
        </p:nvSpPr>
        <p:spPr bwMode="auto">
          <a:xfrm>
            <a:off x="4941169" y="3158801"/>
            <a:ext cx="1512167" cy="858095"/>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ja-JP" sz="2800" b="1" dirty="0" smtClean="0">
                <a:solidFill>
                  <a:srgbClr val="FFFFFF"/>
                </a:solidFill>
                <a:latin typeface="HG丸ｺﾞｼｯｸM-PRO" pitchFamily="50" charset="-128"/>
                <a:ea typeface="HG丸ｺﾞｼｯｸM-PRO" pitchFamily="50" charset="-128"/>
                <a:cs typeface="ＭＳ Ｐゴシック" pitchFamily="50" charset="-128"/>
              </a:rPr>
              <a:t>8</a:t>
            </a:r>
            <a:r>
              <a:rPr kumimoji="1" lang="ja-JP" altLang="en-US" sz="1000" b="0" i="0" u="none" strike="noStrike" cap="none" normalizeH="0" baseline="0" dirty="0" smtClean="0">
                <a:ln>
                  <a:noFill/>
                </a:ln>
                <a:solidFill>
                  <a:srgbClr val="FFFFFF"/>
                </a:solidFill>
                <a:effectLst/>
                <a:latin typeface="HG丸ｺﾞｼｯｸM-PRO" pitchFamily="50" charset="-128"/>
                <a:ea typeface="HG丸ｺﾞｼｯｸM-PRO" pitchFamily="50" charset="-128"/>
                <a:cs typeface="ＭＳ Ｐゴシック" pitchFamily="50" charset="-128"/>
              </a:rPr>
              <a:t>月</a:t>
            </a:r>
            <a:r>
              <a:rPr lang="en-US" altLang="ja-JP" sz="2800" b="1" dirty="0" smtClean="0">
                <a:solidFill>
                  <a:srgbClr val="FFFFFF"/>
                </a:solidFill>
                <a:latin typeface="HG丸ｺﾞｼｯｸM-PRO" pitchFamily="50" charset="-128"/>
                <a:ea typeface="HG丸ｺﾞｼｯｸM-PRO" pitchFamily="50" charset="-128"/>
                <a:cs typeface="ＭＳ Ｐゴシック" pitchFamily="50" charset="-128"/>
              </a:rPr>
              <a:t>11</a:t>
            </a:r>
            <a:r>
              <a:rPr kumimoji="1" lang="ja-JP" altLang="en-US" sz="1000" b="0" i="0" u="none" strike="noStrike" cap="none" normalizeH="0" baseline="0" dirty="0" smtClean="0">
                <a:ln>
                  <a:noFill/>
                </a:ln>
                <a:solidFill>
                  <a:srgbClr val="FFFFFF"/>
                </a:solidFill>
                <a:effectLst/>
                <a:latin typeface="HG丸ｺﾞｼｯｸM-PRO" pitchFamily="50" charset="-128"/>
                <a:ea typeface="HG丸ｺﾞｼｯｸM-PRO" pitchFamily="50" charset="-128"/>
                <a:cs typeface="ＭＳ Ｐゴシック" pitchFamily="50" charset="-128"/>
              </a:rPr>
              <a:t>日</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FFFFFF"/>
                </a:solidFill>
                <a:effectLst/>
                <a:latin typeface="HG丸ｺﾞｼｯｸM-PRO" pitchFamily="50" charset="-128"/>
                <a:ea typeface="HG丸ｺﾞｼｯｸM-PRO" pitchFamily="50" charset="-128"/>
                <a:cs typeface="ＭＳ Ｐゴシック" pitchFamily="50" charset="-128"/>
              </a:rPr>
              <a:t>（木・祝日）</a:t>
            </a:r>
            <a:endParaRPr kumimoji="1" lang="ja-JP" sz="18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endParaRPr>
          </a:p>
        </p:txBody>
      </p:sp>
      <p:sp>
        <p:nvSpPr>
          <p:cNvPr id="20" name="Text Box 6"/>
          <p:cNvSpPr txBox="1">
            <a:spLocks noChangeArrowheads="1"/>
          </p:cNvSpPr>
          <p:nvPr/>
        </p:nvSpPr>
        <p:spPr bwMode="auto">
          <a:xfrm>
            <a:off x="0" y="9545961"/>
            <a:ext cx="6858000" cy="360039"/>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600" b="1" dirty="0" smtClean="0">
                <a:solidFill>
                  <a:schemeClr val="bg1"/>
                </a:solidFill>
                <a:latin typeface="HG丸ｺﾞｼｯｸM-PRO" pitchFamily="50" charset="-128"/>
                <a:ea typeface="HG丸ｺﾞｼｯｸM-PRO" pitchFamily="50" charset="-128"/>
                <a:cs typeface="ＭＳ Ｐゴシック" pitchFamily="50" charset="-128"/>
              </a:rPr>
              <a:t>主　催　：　福井県・</a:t>
            </a:r>
            <a:r>
              <a:rPr lang="ja-JP" altLang="en-US" sz="1600" b="1" dirty="0" smtClean="0">
                <a:solidFill>
                  <a:schemeClr val="bg1"/>
                </a:solidFill>
                <a:latin typeface="HG丸ｺﾞｼｯｸM-PRO" pitchFamily="50" charset="-128"/>
                <a:ea typeface="HG丸ｺﾞｼｯｸM-PRO" pitchFamily="50" charset="-128"/>
                <a:cs typeface="ＭＳ Ｐゴシック" pitchFamily="50" charset="-128"/>
              </a:rPr>
              <a:t>篠座の伝統的風景を守る会</a:t>
            </a:r>
            <a:endParaRPr lang="en-US" altLang="ja-JP" sz="1600" b="1" dirty="0" smtClean="0">
              <a:solidFill>
                <a:schemeClr val="bg1"/>
              </a:solidFill>
              <a:latin typeface="HG丸ｺﾞｼｯｸM-PRO" pitchFamily="50" charset="-128"/>
              <a:ea typeface="HG丸ｺﾞｼｯｸM-PRO" pitchFamily="50" charset="-128"/>
              <a:cs typeface="ＭＳ Ｐゴシック" pitchFamily="50" charset="-128"/>
            </a:endParaRPr>
          </a:p>
        </p:txBody>
      </p:sp>
      <p:sp>
        <p:nvSpPr>
          <p:cNvPr id="22" name="Text Box 6"/>
          <p:cNvSpPr txBox="1">
            <a:spLocks noChangeArrowheads="1"/>
          </p:cNvSpPr>
          <p:nvPr/>
        </p:nvSpPr>
        <p:spPr bwMode="auto">
          <a:xfrm>
            <a:off x="7461448" y="6753200"/>
            <a:ext cx="1700808" cy="648071"/>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latin typeface="HG丸ｺﾞｼｯｸM-PRO" pitchFamily="50" charset="-128"/>
                <a:ea typeface="HG丸ｺﾞｼｯｸM-PRO" pitchFamily="50" charset="-128"/>
                <a:cs typeface="ＭＳ Ｐゴシック" pitchFamily="50" charset="-128"/>
              </a:rPr>
              <a:t>福井県</a:t>
            </a:r>
            <a:endParaRPr lang="en-US" altLang="ja-JP" sz="1400" b="1" dirty="0" smtClean="0">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latin typeface="HG丸ｺﾞｼｯｸM-PRO" pitchFamily="50" charset="-128"/>
                <a:ea typeface="HG丸ｺﾞｼｯｸM-PRO" pitchFamily="50" charset="-128"/>
                <a:cs typeface="ＭＳ Ｐゴシック" pitchFamily="50" charset="-128"/>
              </a:rPr>
              <a:t>・</a:t>
            </a:r>
            <a:endParaRPr lang="en-US" altLang="ja-JP" sz="1400" b="1" dirty="0" smtClean="0">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latin typeface="HG丸ｺﾞｼｯｸM-PRO" pitchFamily="50" charset="-128"/>
                <a:ea typeface="HG丸ｺﾞｼｯｸM-PRO" pitchFamily="50" charset="-128"/>
                <a:cs typeface="ＭＳ Ｐゴシック" pitchFamily="50" charset="-128"/>
              </a:rPr>
              <a:t>篠座神社</a:t>
            </a:r>
            <a:endParaRPr lang="en-US" altLang="ja-JP" sz="1400" b="1" dirty="0" smtClean="0">
              <a:latin typeface="HG丸ｺﾞｼｯｸM-PRO" pitchFamily="50" charset="-128"/>
              <a:ea typeface="HG丸ｺﾞｼｯｸM-PRO" pitchFamily="50" charset="-128"/>
              <a:cs typeface="ＭＳ Ｐゴシック"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404664" y="6969224"/>
          <a:ext cx="6120680" cy="1376756"/>
        </p:xfrm>
        <a:graphic>
          <a:graphicData uri="http://schemas.openxmlformats.org/drawingml/2006/table">
            <a:tbl>
              <a:tblPr firstRow="1" bandRow="1">
                <a:tableStyleId>{073A0DAA-6AF3-43AB-8588-CEC1D06C72B9}</a:tableStyleId>
              </a:tblPr>
              <a:tblGrid>
                <a:gridCol w="280587"/>
                <a:gridCol w="3289810"/>
                <a:gridCol w="2550283"/>
              </a:tblGrid>
              <a:tr h="274787">
                <a:tc gridSpan="2">
                  <a:txBody>
                    <a:bodyPr/>
                    <a:lstStyle/>
                    <a:p>
                      <a:pPr algn="ctr"/>
                      <a:r>
                        <a:rPr kumimoji="1" lang="ja-JP" altLang="en-US" sz="1500" b="0" cap="none" spc="0" dirty="0" smtClean="0">
                          <a:ln>
                            <a:noFill/>
                          </a:ln>
                          <a:solidFill>
                            <a:schemeClr val="tx1"/>
                          </a:solidFill>
                          <a:effectLst/>
                          <a:latin typeface="HG丸ｺﾞｼｯｸM-PRO" pitchFamily="50" charset="-128"/>
                          <a:ea typeface="HG丸ｺﾞｼｯｸM-PRO" pitchFamily="50" charset="-128"/>
                        </a:rPr>
                        <a:t>参加者のお名前</a:t>
                      </a:r>
                      <a:endParaRPr kumimoji="1" lang="ja-JP" altLang="en-US" sz="1500" b="0" cap="none" spc="0" dirty="0">
                        <a:ln>
                          <a:noFill/>
                        </a:ln>
                        <a:solidFill>
                          <a:schemeClr val="tx1"/>
                        </a:solidFill>
                        <a:effectLst/>
                        <a:latin typeface="HG丸ｺﾞｼｯｸM-PRO" pitchFamily="50" charset="-128"/>
                        <a:ea typeface="HG丸ｺﾞｼｯｸM-PRO" pitchFamily="50" charset="-128"/>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dirty="0">
                        <a:ln>
                          <a:solidFill>
                            <a:schemeClr val="tx1"/>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500" b="0" cap="none" spc="0" dirty="0" smtClean="0">
                          <a:ln>
                            <a:noFill/>
                          </a:ln>
                          <a:solidFill>
                            <a:schemeClr val="tx1"/>
                          </a:solidFill>
                          <a:effectLst/>
                          <a:latin typeface="HG丸ｺﾞｼｯｸM-PRO" pitchFamily="50" charset="-128"/>
                          <a:ea typeface="HG丸ｺﾞｼｯｸM-PRO" pitchFamily="50" charset="-128"/>
                        </a:rPr>
                        <a:t>電話番号</a:t>
                      </a:r>
                      <a:endParaRPr kumimoji="1" lang="en-US" altLang="ja-JP" sz="1500" b="0" cap="none" spc="0" dirty="0" smtClean="0">
                        <a:ln>
                          <a:noFill/>
                        </a:ln>
                        <a:solidFill>
                          <a:schemeClr val="tx1"/>
                        </a:solidFill>
                        <a:effectLst/>
                        <a:latin typeface="HG丸ｺﾞｼｯｸM-PRO" pitchFamily="50" charset="-128"/>
                        <a:ea typeface="HG丸ｺﾞｼｯｸM-PRO" pitchFamily="50" charset="-128"/>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24434">
                <a:tc>
                  <a:txBody>
                    <a:bodyPr/>
                    <a:lstStyle/>
                    <a:p>
                      <a:pPr algn="ctr"/>
                      <a:r>
                        <a:rPr kumimoji="1" lang="ja-JP" altLang="en-US" sz="1100" b="0" cap="none" spc="0" dirty="0" smtClean="0">
                          <a:ln>
                            <a:noFill/>
                          </a:ln>
                          <a:solidFill>
                            <a:schemeClr val="tx1"/>
                          </a:solidFill>
                          <a:effectLst/>
                          <a:latin typeface="HG丸ｺﾞｼｯｸM-PRO" pitchFamily="50" charset="-128"/>
                          <a:ea typeface="HG丸ｺﾞｼｯｸM-PRO" pitchFamily="50" charset="-128"/>
                        </a:rPr>
                        <a:t>１</a:t>
                      </a:r>
                      <a:endParaRPr kumimoji="1" lang="ja-JP" altLang="en-US" sz="1100" b="0" cap="none" spc="0" dirty="0">
                        <a:ln>
                          <a:noFill/>
                        </a:ln>
                        <a:solidFill>
                          <a:schemeClr val="tx1"/>
                        </a:solidFill>
                        <a:effectLst/>
                        <a:latin typeface="HG丸ｺﾞｼｯｸM-PRO" pitchFamily="50" charset="-128"/>
                        <a:ea typeface="HG丸ｺﾞｼｯｸM-PRO" pitchFamily="50" charset="-128"/>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800" b="0" cap="none" spc="0" dirty="0">
                        <a:ln>
                          <a:noFill/>
                        </a:ln>
                        <a:solidFill>
                          <a:schemeClr val="tx1"/>
                        </a:solidFill>
                        <a:effectLst/>
                        <a:latin typeface="HG丸ｺﾞｼｯｸM-PRO" pitchFamily="50" charset="-128"/>
                        <a:ea typeface="HG丸ｺﾞｼｯｸM-PRO" pitchFamily="50" charset="-128"/>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endParaRPr kumimoji="1" lang="ja-JP" altLang="en-US" sz="1800" b="0" cap="none" spc="0" dirty="0">
                        <a:ln>
                          <a:noFill/>
                        </a:ln>
                        <a:solidFill>
                          <a:schemeClr val="tx1"/>
                        </a:solidFill>
                        <a:effectLst/>
                        <a:latin typeface="HG丸ｺﾞｼｯｸM-PRO" pitchFamily="50" charset="-128"/>
                        <a:ea typeface="HG丸ｺﾞｼｯｸM-PRO" pitchFamily="50" charset="-128"/>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2331">
                <a:tc>
                  <a:txBody>
                    <a:bodyPr/>
                    <a:lstStyle/>
                    <a:p>
                      <a:pPr algn="ctr"/>
                      <a:r>
                        <a:rPr kumimoji="1" lang="ja-JP" altLang="en-US" sz="1100" b="0" cap="none" spc="0" dirty="0" smtClean="0">
                          <a:ln>
                            <a:noFill/>
                          </a:ln>
                          <a:solidFill>
                            <a:schemeClr val="tx1"/>
                          </a:solidFill>
                          <a:effectLst/>
                          <a:latin typeface="HG丸ｺﾞｼｯｸM-PRO" pitchFamily="50" charset="-128"/>
                          <a:ea typeface="HG丸ｺﾞｼｯｸM-PRO" pitchFamily="50" charset="-128"/>
                        </a:rPr>
                        <a:t>２</a:t>
                      </a:r>
                      <a:endParaRPr kumimoji="1" lang="ja-JP" altLang="en-US" sz="1100" b="0" cap="none" spc="0" dirty="0">
                        <a:ln>
                          <a:noFill/>
                        </a:ln>
                        <a:solidFill>
                          <a:schemeClr val="tx1"/>
                        </a:solidFill>
                        <a:effectLst/>
                        <a:latin typeface="HG丸ｺﾞｼｯｸM-PRO" pitchFamily="50" charset="-128"/>
                        <a:ea typeface="HG丸ｺﾞｼｯｸM-PRO" pitchFamily="50" charset="-128"/>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800" b="0" cap="none" spc="0" dirty="0">
                        <a:ln>
                          <a:noFill/>
                        </a:ln>
                        <a:solidFill>
                          <a:schemeClr val="tx1"/>
                        </a:solidFill>
                        <a:effectLst/>
                        <a:latin typeface="HG丸ｺﾞｼｯｸM-PRO" pitchFamily="50" charset="-128"/>
                        <a:ea typeface="HG丸ｺﾞｼｯｸM-PRO" pitchFamily="50" charset="-128"/>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ln>
                          <a:solidFill>
                            <a:schemeClr val="tx1"/>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2331">
                <a:tc>
                  <a:txBody>
                    <a:bodyPr/>
                    <a:lstStyle/>
                    <a:p>
                      <a:pPr algn="ctr"/>
                      <a:r>
                        <a:rPr kumimoji="1" lang="ja-JP" altLang="en-US" sz="1100" b="0" cap="none" spc="0" dirty="0" smtClean="0">
                          <a:ln>
                            <a:noFill/>
                          </a:ln>
                          <a:solidFill>
                            <a:schemeClr val="tx1"/>
                          </a:solidFill>
                          <a:effectLst/>
                          <a:latin typeface="HG丸ｺﾞｼｯｸM-PRO" pitchFamily="50" charset="-128"/>
                          <a:ea typeface="HG丸ｺﾞｼｯｸM-PRO" pitchFamily="50" charset="-128"/>
                        </a:rPr>
                        <a:t>３</a:t>
                      </a:r>
                      <a:endParaRPr kumimoji="1" lang="ja-JP" altLang="en-US" sz="1100" b="0" cap="none" spc="0" dirty="0">
                        <a:ln>
                          <a:noFill/>
                        </a:ln>
                        <a:solidFill>
                          <a:schemeClr val="tx1"/>
                        </a:solidFill>
                        <a:effectLst/>
                        <a:latin typeface="HG丸ｺﾞｼｯｸM-PRO" pitchFamily="50" charset="-128"/>
                        <a:ea typeface="HG丸ｺﾞｼｯｸM-PRO" pitchFamily="50" charset="-128"/>
                      </a:endParaRPr>
                    </a:p>
                  </a:txBody>
                  <a:tcPr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800" b="0" cap="none" spc="0" dirty="0">
                        <a:ln>
                          <a:noFill/>
                        </a:ln>
                        <a:solidFill>
                          <a:schemeClr val="tx1"/>
                        </a:solidFill>
                        <a:effectLst/>
                        <a:latin typeface="HG丸ｺﾞｼｯｸM-PRO" pitchFamily="50" charset="-128"/>
                        <a:ea typeface="HG丸ｺﾞｼｯｸM-PRO" pitchFamily="50" charset="-128"/>
                      </a:endParaRPr>
                    </a:p>
                  </a:txBody>
                  <a:tcPr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cap="none" spc="0" dirty="0">
                        <a:ln>
                          <a:noFill/>
                        </a:ln>
                        <a:solidFill>
                          <a:schemeClr val="tx1"/>
                        </a:solidFill>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 name="タイトル 1"/>
          <p:cNvSpPr txBox="1">
            <a:spLocks/>
          </p:cNvSpPr>
          <p:nvPr/>
        </p:nvSpPr>
        <p:spPr>
          <a:xfrm>
            <a:off x="0" y="6465168"/>
            <a:ext cx="6858000" cy="428228"/>
          </a:xfrm>
          <a:prstGeom prst="rect">
            <a:avLst/>
          </a:prstGeom>
        </p:spPr>
        <p:txBody>
          <a:bodyPr anchor="ctr">
            <a:normAutofit/>
          </a:bodyPr>
          <a:lstStyle/>
          <a:p>
            <a:pPr algn="ctr" fontAlgn="auto">
              <a:spcAft>
                <a:spcPts val="0"/>
              </a:spcAft>
              <a:defRPr/>
            </a:pPr>
            <a:r>
              <a:rPr lang="ja-JP" altLang="en-US" sz="1400" dirty="0">
                <a:latin typeface="+mj-lt"/>
                <a:ea typeface="+mj-ea"/>
                <a:cs typeface="+mj-cs"/>
              </a:rPr>
              <a:t>　</a:t>
            </a:r>
            <a:r>
              <a:rPr lang="ja-JP" altLang="en-US" sz="2000" b="1" dirty="0" smtClean="0">
                <a:latin typeface="HG丸ｺﾞｼｯｸM-PRO" pitchFamily="50" charset="-128"/>
                <a:ea typeface="HG丸ｺﾞｼｯｸM-PRO" pitchFamily="50" charset="-128"/>
                <a:cs typeface="+mj-cs"/>
              </a:rPr>
              <a:t>電話 </a:t>
            </a:r>
            <a:r>
              <a:rPr lang="ja-JP" altLang="en-US" sz="1200" b="1" dirty="0" smtClean="0">
                <a:latin typeface="HG丸ｺﾞｼｯｸM-PRO" pitchFamily="50" charset="-128"/>
                <a:ea typeface="HG丸ｺﾞｼｯｸM-PRO" pitchFamily="50" charset="-128"/>
                <a:cs typeface="+mj-cs"/>
              </a:rPr>
              <a:t>・</a:t>
            </a:r>
            <a:r>
              <a:rPr lang="ja-JP" altLang="en-US" sz="2000" b="1" dirty="0" smtClean="0">
                <a:latin typeface="HG丸ｺﾞｼｯｸM-PRO" pitchFamily="50" charset="-128"/>
                <a:ea typeface="HG丸ｺﾞｼｯｸM-PRO" pitchFamily="50" charset="-128"/>
                <a:cs typeface="+mj-cs"/>
              </a:rPr>
              <a:t>ファックス</a:t>
            </a:r>
            <a:r>
              <a:rPr lang="ja-JP" altLang="en-US" sz="1200" dirty="0" smtClean="0">
                <a:latin typeface="HG丸ｺﾞｼｯｸM-PRO" pitchFamily="50" charset="-128"/>
                <a:ea typeface="HG丸ｺﾞｼｯｸM-PRO" pitchFamily="50" charset="-128"/>
                <a:cs typeface="+mj-cs"/>
              </a:rPr>
              <a:t>　・</a:t>
            </a:r>
            <a:r>
              <a:rPr lang="ja-JP" altLang="en-US" sz="2200" b="1" dirty="0" smtClean="0">
                <a:latin typeface="HG丸ｺﾞｼｯｸM-PRO" pitchFamily="50" charset="-128"/>
                <a:ea typeface="HG丸ｺﾞｼｯｸM-PRO" pitchFamily="50" charset="-128"/>
                <a:cs typeface="+mj-cs"/>
              </a:rPr>
              <a:t>郵送</a:t>
            </a:r>
            <a:r>
              <a:rPr lang="ja-JP" altLang="en-US" sz="1400" dirty="0" smtClean="0">
                <a:latin typeface="HG丸ｺﾞｼｯｸM-PRO" pitchFamily="50" charset="-128"/>
                <a:ea typeface="HG丸ｺﾞｼｯｸM-PRO" pitchFamily="50" charset="-128"/>
                <a:cs typeface="+mj-cs"/>
              </a:rPr>
              <a:t>でお申込みをお願いします。</a:t>
            </a:r>
            <a:endParaRPr lang="ja-JP" altLang="en-US" sz="1400" dirty="0">
              <a:latin typeface="HG丸ｺﾞｼｯｸM-PRO" pitchFamily="50" charset="-128"/>
              <a:ea typeface="HG丸ｺﾞｼｯｸM-PRO" pitchFamily="50" charset="-128"/>
              <a:cs typeface="+mj-cs"/>
            </a:endParaRPr>
          </a:p>
        </p:txBody>
      </p:sp>
      <p:grpSp>
        <p:nvGrpSpPr>
          <p:cNvPr id="2" name="グループ化 20"/>
          <p:cNvGrpSpPr/>
          <p:nvPr/>
        </p:nvGrpSpPr>
        <p:grpSpPr>
          <a:xfrm>
            <a:off x="125189" y="8625408"/>
            <a:ext cx="6544171" cy="806583"/>
            <a:chOff x="95027" y="8857374"/>
            <a:chExt cx="6544171" cy="806583"/>
          </a:xfrm>
        </p:grpSpPr>
        <p:sp>
          <p:nvSpPr>
            <p:cNvPr id="13" name="AutoShape 20"/>
            <p:cNvSpPr>
              <a:spLocks noChangeArrowheads="1"/>
            </p:cNvSpPr>
            <p:nvPr/>
          </p:nvSpPr>
          <p:spPr bwMode="auto">
            <a:xfrm>
              <a:off x="1125538" y="8857374"/>
              <a:ext cx="5513660" cy="806583"/>
            </a:xfrm>
            <a:prstGeom prst="roundRect">
              <a:avLst>
                <a:gd name="adj" fmla="val 0"/>
              </a:avLst>
            </a:prstGeom>
            <a:ln>
              <a:headEnd/>
              <a:tailEnd/>
            </a:ln>
          </p:spPr>
          <p:style>
            <a:lnRef idx="2">
              <a:schemeClr val="dk1"/>
            </a:lnRef>
            <a:fillRef idx="1">
              <a:schemeClr val="lt1"/>
            </a:fillRef>
            <a:effectRef idx="0">
              <a:schemeClr val="dk1"/>
            </a:effectRef>
            <a:fontRef idx="minor">
              <a:schemeClr val="dk1"/>
            </a:fontRef>
          </p:style>
          <p:txBody>
            <a:bodyPr lIns="81900" tIns="9800" rIns="81900" bIns="9800"/>
            <a:lstStyle/>
            <a:p>
              <a:pPr algn="just">
                <a:defRPr/>
              </a:pPr>
              <a:r>
                <a:rPr lang="ja-JP" altLang="en-US" sz="1400" dirty="0">
                  <a:latin typeface="HG丸ｺﾞｼｯｸM-PRO" pitchFamily="50" charset="-128"/>
                  <a:ea typeface="HG丸ｺﾞｼｯｸM-PRO" pitchFamily="50" charset="-128"/>
                </a:rPr>
                <a:t>福井県安全環境部環境政策課</a:t>
              </a:r>
              <a:r>
                <a:rPr lang="ja-JP" altLang="en-US" sz="1100" dirty="0">
                  <a:latin typeface="HG丸ｺﾞｼｯｸM-PRO" pitchFamily="50" charset="-128"/>
                  <a:ea typeface="HG丸ｺﾞｼｯｸM-PRO" pitchFamily="50" charset="-128"/>
                </a:rPr>
                <a:t>（福井県福井市大手</a:t>
              </a:r>
              <a:r>
                <a:rPr lang="en-US" altLang="ja-JP" sz="1100" dirty="0">
                  <a:latin typeface="HG丸ｺﾞｼｯｸM-PRO" pitchFamily="50" charset="-128"/>
                  <a:ea typeface="HG丸ｺﾞｼｯｸM-PRO" pitchFamily="50" charset="-128"/>
                </a:rPr>
                <a:t>3-17-1</a:t>
              </a:r>
              <a:r>
                <a:rPr lang="ja-JP" altLang="en-US" sz="1100" dirty="0">
                  <a:latin typeface="HG丸ｺﾞｼｯｸM-PRO" pitchFamily="50" charset="-128"/>
                  <a:ea typeface="HG丸ｺﾞｼｯｸM-PRO" pitchFamily="50" charset="-128"/>
                </a:rPr>
                <a:t>）　</a:t>
              </a:r>
            </a:p>
            <a:p>
              <a:pPr>
                <a:defRPr/>
              </a:pPr>
              <a:r>
                <a:rPr lang="en-US" altLang="ja-JP" sz="1400" dirty="0">
                  <a:latin typeface="HG丸ｺﾞｼｯｸM-PRO" pitchFamily="50" charset="-128"/>
                  <a:ea typeface="HG丸ｺﾞｼｯｸM-PRO" pitchFamily="50" charset="-128"/>
                </a:rPr>
                <a:t>TEL</a:t>
              </a:r>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0776-20-030</a:t>
              </a:r>
              <a:r>
                <a:rPr lang="ja-JP" altLang="en-US" sz="1400" dirty="0">
                  <a:latin typeface="HG丸ｺﾞｼｯｸM-PRO" pitchFamily="50" charset="-128"/>
                  <a:ea typeface="HG丸ｺﾞｼｯｸM-PRO" pitchFamily="50" charset="-128"/>
                </a:rPr>
                <a:t>１</a:t>
              </a:r>
              <a:r>
                <a:rPr lang="ja-JP" altLang="en-US" sz="1100" dirty="0">
                  <a:latin typeface="HG丸ｺﾞｼｯｸM-PRO" pitchFamily="50" charset="-128"/>
                  <a:ea typeface="HG丸ｺﾞｼｯｸM-PRO" pitchFamily="50" charset="-128"/>
                </a:rPr>
                <a:t>（平日</a:t>
              </a:r>
              <a:r>
                <a:rPr lang="en-US" altLang="ja-JP" sz="1100" dirty="0">
                  <a:latin typeface="HG丸ｺﾞｼｯｸM-PRO" pitchFamily="50" charset="-128"/>
                  <a:ea typeface="HG丸ｺﾞｼｯｸM-PRO" pitchFamily="50" charset="-128"/>
                </a:rPr>
                <a:t>8:30</a:t>
              </a:r>
              <a:r>
                <a:rPr lang="ja-JP" altLang="en-US" sz="1100" dirty="0">
                  <a:latin typeface="HG丸ｺﾞｼｯｸM-PRO" pitchFamily="50" charset="-128"/>
                  <a:ea typeface="HG丸ｺﾞｼｯｸM-PRO" pitchFamily="50" charset="-128"/>
                </a:rPr>
                <a:t>～</a:t>
              </a:r>
              <a:r>
                <a:rPr lang="en-US" altLang="ja-JP" sz="1100" dirty="0">
                  <a:latin typeface="HG丸ｺﾞｼｯｸM-PRO" pitchFamily="50" charset="-128"/>
                  <a:ea typeface="HG丸ｺﾞｼｯｸM-PRO" pitchFamily="50" charset="-128"/>
                </a:rPr>
                <a:t>17:15</a:t>
              </a:r>
              <a:r>
                <a:rPr lang="ja-JP" altLang="en-US" sz="1100" dirty="0">
                  <a:latin typeface="HG丸ｺﾞｼｯｸM-PRO" pitchFamily="50" charset="-128"/>
                  <a:ea typeface="HG丸ｺﾞｼｯｸM-PRO" pitchFamily="50" charset="-128"/>
                </a:rPr>
                <a:t>）</a:t>
              </a:r>
              <a:endParaRPr lang="en-US" altLang="ja-JP" sz="1100" dirty="0">
                <a:latin typeface="HG丸ｺﾞｼｯｸM-PRO" pitchFamily="50" charset="-128"/>
                <a:ea typeface="HG丸ｺﾞｼｯｸM-PRO" pitchFamily="50" charset="-128"/>
              </a:endParaRPr>
            </a:p>
            <a:p>
              <a:pPr>
                <a:defRPr/>
              </a:pPr>
              <a:r>
                <a:rPr lang="en-US" altLang="ja-JP" sz="1400" dirty="0">
                  <a:latin typeface="HG丸ｺﾞｼｯｸM-PRO" pitchFamily="50" charset="-128"/>
                  <a:ea typeface="HG丸ｺﾞｼｯｸM-PRO" pitchFamily="50" charset="-128"/>
                </a:rPr>
                <a:t>FAX</a:t>
              </a:r>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0776-20-0679</a:t>
              </a: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E-mail</a:t>
              </a:r>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kankyou@pref.fukui.lg.jp</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95027" y="8929382"/>
              <a:ext cx="1071563" cy="523220"/>
            </a:xfrm>
            <a:prstGeom prst="rect">
              <a:avLst/>
            </a:prstGeom>
            <a:noFill/>
          </p:spPr>
          <p:txBody>
            <a:bodyPr>
              <a:spAutoFit/>
            </a:bodyPr>
            <a:lstStyle/>
            <a:p>
              <a:pPr algn="ctr">
                <a:defRPr/>
              </a:pPr>
              <a:r>
                <a:rPr lang="ja-JP" altLang="en-US" sz="1400" dirty="0">
                  <a:latin typeface="HG丸ｺﾞｼｯｸM-PRO" pitchFamily="50" charset="-128"/>
                  <a:ea typeface="HG丸ｺﾞｼｯｸM-PRO" pitchFamily="50" charset="-128"/>
                </a:rPr>
                <a:t>問合せ先</a:t>
              </a:r>
              <a:endParaRPr lang="en-US" altLang="ja-JP" sz="1400" dirty="0">
                <a:latin typeface="HG丸ｺﾞｼｯｸM-PRO" pitchFamily="50" charset="-128"/>
                <a:ea typeface="HG丸ｺﾞｼｯｸM-PRO" pitchFamily="50" charset="-128"/>
              </a:endParaRPr>
            </a:p>
            <a:p>
              <a:pPr algn="ctr">
                <a:defRPr/>
              </a:pPr>
              <a:r>
                <a:rPr lang="ja-JP" altLang="en-US" sz="1400" dirty="0" smtClean="0">
                  <a:latin typeface="HG丸ｺﾞｼｯｸM-PRO" pitchFamily="50" charset="-128"/>
                  <a:ea typeface="HG丸ｺﾞｼｯｸM-PRO" pitchFamily="50" charset="-128"/>
                </a:rPr>
                <a:t>申 込先</a:t>
              </a:r>
              <a:endParaRPr lang="ja-JP" altLang="en-US" sz="1400" dirty="0">
                <a:latin typeface="HG丸ｺﾞｼｯｸM-PRO" pitchFamily="50" charset="-128"/>
                <a:ea typeface="HG丸ｺﾞｼｯｸM-PRO" pitchFamily="50" charset="-128"/>
              </a:endParaRPr>
            </a:p>
          </p:txBody>
        </p:sp>
        <p:sp>
          <p:nvSpPr>
            <p:cNvPr id="15" name="角丸四角形 14"/>
            <p:cNvSpPr/>
            <p:nvPr/>
          </p:nvSpPr>
          <p:spPr>
            <a:xfrm>
              <a:off x="158478" y="8857374"/>
              <a:ext cx="869950" cy="725752"/>
            </a:xfrm>
            <a:prstGeom prst="roundRect">
              <a:avLst/>
            </a:prstGeom>
            <a:noFill/>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p>
          </p:txBody>
        </p:sp>
      </p:grpSp>
      <p:sp>
        <p:nvSpPr>
          <p:cNvPr id="17" name="テキスト ボックス 16"/>
          <p:cNvSpPr txBox="1"/>
          <p:nvPr/>
        </p:nvSpPr>
        <p:spPr>
          <a:xfrm>
            <a:off x="332656" y="683037"/>
            <a:ext cx="6381328" cy="3785652"/>
          </a:xfrm>
          <a:prstGeom prst="rect">
            <a:avLst/>
          </a:prstGeom>
          <a:noFill/>
        </p:spPr>
        <p:txBody>
          <a:bodyPr wrap="square" rtlCol="0">
            <a:spAutoFit/>
          </a:bodyPr>
          <a:lstStyle/>
          <a:p>
            <a:r>
              <a:rPr lang="ja-JP" altLang="en-US" sz="1400" b="1" dirty="0" smtClean="0">
                <a:latin typeface="HG丸ｺﾞｼｯｸM-PRO" pitchFamily="50" charset="-128"/>
                <a:ea typeface="HG丸ｺﾞｼｯｸM-PRO" pitchFamily="50" charset="-128"/>
              </a:rPr>
              <a:t>★</a:t>
            </a:r>
            <a:r>
              <a:rPr lang="ja-JP" altLang="ja-JP" sz="1400" b="1" dirty="0" smtClean="0">
                <a:latin typeface="HG丸ｺﾞｼｯｸM-PRO" pitchFamily="50" charset="-128"/>
                <a:ea typeface="HG丸ｺﾞｼｯｸM-PRO" pitchFamily="50" charset="-128"/>
              </a:rPr>
              <a:t>スケジュール</a:t>
            </a:r>
            <a:endParaRPr lang="en-US" altLang="ja-JP" sz="1400" b="1" dirty="0" smtClean="0">
              <a:latin typeface="HG丸ｺﾞｼｯｸM-PRO" pitchFamily="50" charset="-128"/>
              <a:ea typeface="HG丸ｺﾞｼｯｸM-PRO" pitchFamily="50" charset="-128"/>
            </a:endParaRPr>
          </a:p>
          <a:p>
            <a:endParaRPr lang="ja-JP" altLang="ja-JP" sz="1400" dirty="0">
              <a:latin typeface="HG丸ｺﾞｼｯｸM-PRO" pitchFamily="50" charset="-128"/>
              <a:ea typeface="HG丸ｺﾞｼｯｸM-PRO" pitchFamily="50" charset="-128"/>
            </a:endParaRPr>
          </a:p>
          <a:p>
            <a:r>
              <a:rPr lang="en-US" altLang="ja-JP" sz="1600" b="1" dirty="0" smtClean="0">
                <a:latin typeface="HG丸ｺﾞｼｯｸM-PRO" pitchFamily="50" charset="-128"/>
                <a:ea typeface="HG丸ｺﾞｼｯｸM-PRO" pitchFamily="50" charset="-128"/>
              </a:rPr>
              <a:t>8:30</a:t>
            </a:r>
            <a:r>
              <a:rPr lang="ja-JP" altLang="ja-JP" sz="1600" b="1" dirty="0">
                <a:latin typeface="HG丸ｺﾞｼｯｸM-PRO" pitchFamily="50" charset="-128"/>
                <a:ea typeface="HG丸ｺﾞｼｯｸM-PRO" pitchFamily="50" charset="-128"/>
              </a:rPr>
              <a:t>　　受付開始</a:t>
            </a:r>
            <a:r>
              <a:rPr lang="ja-JP" altLang="ja-JP" sz="1400" b="1" dirty="0">
                <a:latin typeface="HG丸ｺﾞｼｯｸM-PRO" pitchFamily="50" charset="-128"/>
                <a:ea typeface="HG丸ｺﾞｼｯｸM-PRO" pitchFamily="50" charset="-128"/>
              </a:rPr>
              <a:t>（篠座神社集合</a:t>
            </a:r>
            <a:r>
              <a:rPr lang="ja-JP" altLang="ja-JP" sz="1400" b="1" dirty="0" smtClean="0">
                <a:latin typeface="HG丸ｺﾞｼｯｸM-PRO" pitchFamily="50" charset="-128"/>
                <a:ea typeface="HG丸ｺﾞｼｯｸM-PRO" pitchFamily="50" charset="-128"/>
              </a:rPr>
              <a:t>）</a:t>
            </a:r>
            <a:endParaRPr lang="en-US" altLang="ja-JP" sz="1400" b="1"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　　　　　　</a:t>
            </a:r>
            <a:endParaRPr lang="ja-JP" altLang="ja-JP" sz="1400" dirty="0">
              <a:latin typeface="HG丸ｺﾞｼｯｸM-PRO" pitchFamily="50" charset="-128"/>
              <a:ea typeface="HG丸ｺﾞｼｯｸM-PRO" pitchFamily="50" charset="-128"/>
            </a:endParaRPr>
          </a:p>
          <a:p>
            <a:r>
              <a:rPr lang="en-US" altLang="ja-JP" sz="1600" b="1" dirty="0" smtClean="0">
                <a:latin typeface="HG丸ｺﾞｼｯｸM-PRO" pitchFamily="50" charset="-128"/>
                <a:ea typeface="HG丸ｺﾞｼｯｸM-PRO" pitchFamily="50" charset="-128"/>
              </a:rPr>
              <a:t>9:00</a:t>
            </a:r>
            <a:r>
              <a:rPr lang="ja-JP" altLang="ja-JP" sz="1600" b="1" dirty="0">
                <a:latin typeface="HG丸ｺﾞｼｯｸM-PRO" pitchFamily="50" charset="-128"/>
                <a:ea typeface="HG丸ｺﾞｼｯｸM-PRO" pitchFamily="50" charset="-128"/>
              </a:rPr>
              <a:t>　　自然</a:t>
            </a:r>
            <a:r>
              <a:rPr lang="ja-JP" altLang="ja-JP" sz="1600" b="1" dirty="0" smtClean="0">
                <a:latin typeface="HG丸ｺﾞｼｯｸM-PRO" pitchFamily="50" charset="-128"/>
                <a:ea typeface="HG丸ｺﾞｼｯｸM-PRO" pitchFamily="50" charset="-128"/>
              </a:rPr>
              <a:t>観察会</a:t>
            </a:r>
            <a:endParaRPr lang="ja-JP" altLang="ja-JP" sz="1200" dirty="0">
              <a:latin typeface="HG丸ｺﾞｼｯｸM-PRO" pitchFamily="50" charset="-128"/>
              <a:ea typeface="HG丸ｺﾞｼｯｸM-PRO" pitchFamily="50" charset="-128"/>
            </a:endParaRPr>
          </a:p>
          <a:p>
            <a:r>
              <a:rPr lang="ja-JP" altLang="ja-JP" sz="1400" b="1" dirty="0">
                <a:latin typeface="HG丸ｺﾞｼｯｸM-PRO" pitchFamily="50" charset="-128"/>
                <a:ea typeface="HG丸ｺﾞｼｯｸM-PRO" pitchFamily="50" charset="-128"/>
              </a:rPr>
              <a:t>　　　　　</a:t>
            </a:r>
            <a:r>
              <a:rPr lang="en-US" altLang="ja-JP" sz="1400" b="1"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高津琴博氏（福井県環境アドバイザー）と一緒に生き物探し</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何が見つかるかな？　　　　　　</a:t>
            </a:r>
            <a:endParaRPr lang="en-US" altLang="ja-JP" sz="1200" dirty="0" smtClean="0">
              <a:latin typeface="HG丸ｺﾞｼｯｸM-PRO" pitchFamily="50" charset="-128"/>
              <a:ea typeface="HG丸ｺﾞｼｯｸM-PRO" pitchFamily="50" charset="-128"/>
            </a:endParaRPr>
          </a:p>
          <a:p>
            <a:endParaRPr lang="en-US" altLang="ja-JP" sz="1200" dirty="0" smtClean="0">
              <a:latin typeface="HG丸ｺﾞｼｯｸM-PRO" pitchFamily="50" charset="-128"/>
              <a:ea typeface="HG丸ｺﾞｼｯｸM-PRO" pitchFamily="50" charset="-128"/>
            </a:endParaRPr>
          </a:p>
          <a:p>
            <a:r>
              <a:rPr lang="en-US" altLang="ja-JP" sz="1600" b="1" dirty="0" smtClean="0">
                <a:latin typeface="HG丸ｺﾞｼｯｸM-PRO" pitchFamily="50" charset="-128"/>
                <a:ea typeface="HG丸ｺﾞｼｯｸM-PRO" pitchFamily="50" charset="-128"/>
              </a:rPr>
              <a:t>10:20</a:t>
            </a:r>
            <a:r>
              <a:rPr lang="en-US" altLang="ja-JP" sz="1600" b="1" dirty="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音風景を体験</a:t>
            </a:r>
            <a:endParaRPr lang="ja-JP" altLang="ja-JP" sz="1600" dirty="0">
              <a:latin typeface="HG丸ｺﾞｼｯｸM-PRO" pitchFamily="50" charset="-128"/>
              <a:ea typeface="HG丸ｺﾞｼｯｸM-PRO" pitchFamily="50" charset="-128"/>
            </a:endParaRPr>
          </a:p>
          <a:p>
            <a:r>
              <a:rPr lang="ja-JP" altLang="ja-JP" sz="1400" b="1" dirty="0">
                <a:latin typeface="HG丸ｺﾞｼｯｸM-PRO" pitchFamily="50" charset="-128"/>
                <a:ea typeface="HG丸ｺﾞｼｯｸM-PRO" pitchFamily="50" charset="-128"/>
              </a:rPr>
              <a:t>　　　　　</a:t>
            </a:r>
            <a:r>
              <a:rPr lang="en-US" altLang="ja-JP" sz="1400" b="1"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ふくいふるさとの音</a:t>
            </a:r>
            <a:r>
              <a:rPr lang="ja-JP" altLang="en-US" sz="1200" dirty="0" smtClean="0">
                <a:latin typeface="HG丸ｺﾞｼｯｸM-PRO" pitchFamily="50" charset="-128"/>
                <a:ea typeface="HG丸ｺﾞｼｯｸM-PRO" pitchFamily="50" charset="-128"/>
              </a:rPr>
              <a:t>風景のホームページで連携している</a:t>
            </a:r>
            <a:r>
              <a:rPr lang="ja-JP" altLang="ja-JP" sz="1200" dirty="0" smtClean="0">
                <a:latin typeface="HG丸ｺﾞｼｯｸM-PRO" pitchFamily="50" charset="-128"/>
                <a:ea typeface="HG丸ｺﾞｼｯｸM-PRO" pitchFamily="50" charset="-128"/>
              </a:rPr>
              <a:t>パイオニア㈱</a:t>
            </a:r>
            <a:r>
              <a:rPr lang="ja-JP" altLang="ja-JP" sz="1200" dirty="0" smtClean="0">
                <a:latin typeface="HG丸ｺﾞｼｯｸM-PRO" pitchFamily="50" charset="-128"/>
                <a:ea typeface="HG丸ｺﾞｼｯｸM-PRO" pitchFamily="50" charset="-128"/>
              </a:rPr>
              <a:t>から</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音の</a:t>
            </a:r>
            <a:r>
              <a:rPr lang="ja-JP" altLang="en-US" sz="1200" dirty="0" smtClean="0">
                <a:latin typeface="HG丸ｺﾞｼｯｸM-PRO" pitchFamily="50" charset="-128"/>
                <a:ea typeface="HG丸ｺﾞｼｯｸM-PRO" pitchFamily="50" charset="-128"/>
              </a:rPr>
              <a:t>専門家である岡田晴夫氏が</a:t>
            </a:r>
            <a:r>
              <a:rPr lang="ja-JP" altLang="ja-JP" sz="1200" dirty="0" smtClean="0">
                <a:latin typeface="HG丸ｺﾞｼｯｸM-PRO" pitchFamily="50" charset="-128"/>
                <a:ea typeface="HG丸ｺﾞｼｯｸM-PRO" pitchFamily="50" charset="-128"/>
              </a:rPr>
              <a:t>篠座神社を</a:t>
            </a:r>
            <a:r>
              <a:rPr lang="ja-JP" altLang="ja-JP" sz="1200" dirty="0" smtClean="0">
                <a:latin typeface="HG丸ｺﾞｼｯｸM-PRO" pitchFamily="50" charset="-128"/>
                <a:ea typeface="HG丸ｺﾞｼｯｸM-PRO" pitchFamily="50" charset="-128"/>
              </a:rPr>
              <a:t>始め</a:t>
            </a:r>
            <a:r>
              <a:rPr lang="ja-JP" altLang="ja-JP" sz="1200" dirty="0">
                <a:latin typeface="HG丸ｺﾞｼｯｸM-PRO" pitchFamily="50" charset="-128"/>
                <a:ea typeface="HG丸ｺﾞｼｯｸM-PRO" pitchFamily="50" charset="-128"/>
              </a:rPr>
              <a:t>世界中の音</a:t>
            </a:r>
            <a:r>
              <a:rPr lang="ja-JP" altLang="ja-JP" sz="1200" dirty="0" smtClean="0">
                <a:latin typeface="HG丸ｺﾞｼｯｸM-PRO" pitchFamily="50" charset="-128"/>
                <a:ea typeface="HG丸ｺﾞｼｯｸM-PRO" pitchFamily="50" charset="-128"/>
              </a:rPr>
              <a:t>を</a:t>
            </a:r>
            <a:r>
              <a:rPr lang="ja-JP" altLang="en-US" sz="1200" dirty="0" smtClean="0">
                <a:latin typeface="HG丸ｺﾞｼｯｸM-PRO" pitchFamily="50" charset="-128"/>
                <a:ea typeface="HG丸ｺﾞｼｯｸM-PRO" pitchFamily="50" charset="-128"/>
              </a:rPr>
              <a:t>臨場感</a:t>
            </a:r>
            <a:r>
              <a:rPr lang="ja-JP" altLang="en-US" sz="1200" dirty="0" smtClean="0">
                <a:latin typeface="HG丸ｺﾞｼｯｸM-PRO" pitchFamily="50" charset="-128"/>
                <a:ea typeface="HG丸ｺﾞｼｯｸM-PRO" pitchFamily="50" charset="-128"/>
              </a:rPr>
              <a:t>あふれる</a:t>
            </a:r>
            <a:endParaRPr lang="en-US" altLang="ja-JP" sz="1200" dirty="0" smtClean="0">
              <a:latin typeface="HG丸ｺﾞｼｯｸM-PRO" pitchFamily="50" charset="-128"/>
              <a:ea typeface="HG丸ｺﾞｼｯｸM-PRO" pitchFamily="50" charset="-128"/>
            </a:endParaRPr>
          </a:p>
          <a:p>
            <a:r>
              <a:rPr lang="en-US" altLang="ja-JP"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方法</a:t>
            </a:r>
            <a:r>
              <a:rPr lang="ja-JP" altLang="en-US" sz="1200" dirty="0" smtClean="0">
                <a:latin typeface="HG丸ｺﾞｼｯｸM-PRO" pitchFamily="50" charset="-128"/>
                <a:ea typeface="HG丸ｺﾞｼｯｸM-PRO" pitchFamily="50" charset="-128"/>
              </a:rPr>
              <a:t>で</a:t>
            </a:r>
            <a:r>
              <a:rPr lang="ja-JP" altLang="ja-JP" sz="1200" dirty="0" smtClean="0">
                <a:latin typeface="HG丸ｺﾞｼｯｸM-PRO" pitchFamily="50" charset="-128"/>
                <a:ea typeface="HG丸ｺﾞｼｯｸM-PRO" pitchFamily="50" charset="-128"/>
              </a:rPr>
              <a:t>聞かせてくれます。</a:t>
            </a:r>
            <a:endParaRPr lang="en-US" altLang="ja-JP" sz="1200" dirty="0" smtClean="0">
              <a:latin typeface="HG丸ｺﾞｼｯｸM-PRO" pitchFamily="50" charset="-128"/>
              <a:ea typeface="HG丸ｺﾞｼｯｸM-PRO" pitchFamily="50" charset="-128"/>
            </a:endParaRPr>
          </a:p>
          <a:p>
            <a:endParaRPr lang="ja-JP" altLang="ja-JP" sz="1400" dirty="0">
              <a:latin typeface="HG丸ｺﾞｼｯｸM-PRO" pitchFamily="50" charset="-128"/>
              <a:ea typeface="HG丸ｺﾞｼｯｸM-PRO" pitchFamily="50" charset="-128"/>
            </a:endParaRPr>
          </a:p>
          <a:p>
            <a:r>
              <a:rPr lang="en-US" altLang="ja-JP" sz="1600" b="1" dirty="0" smtClean="0">
                <a:latin typeface="HG丸ｺﾞｼｯｸM-PRO" pitchFamily="50" charset="-128"/>
                <a:ea typeface="HG丸ｺﾞｼｯｸM-PRO" pitchFamily="50" charset="-128"/>
              </a:rPr>
              <a:t>11:00</a:t>
            </a:r>
            <a:r>
              <a:rPr lang="ja-JP" altLang="ja-JP" sz="1600" b="1" dirty="0">
                <a:latin typeface="HG丸ｺﾞｼｯｸM-PRO" pitchFamily="50" charset="-128"/>
                <a:ea typeface="HG丸ｺﾞｼｯｸM-PRO" pitchFamily="50" charset="-128"/>
              </a:rPr>
              <a:t>　　</a:t>
            </a:r>
            <a:r>
              <a:rPr lang="ja-JP" altLang="ja-JP" sz="1600" b="1" dirty="0" smtClean="0">
                <a:latin typeface="HG丸ｺﾞｼｯｸM-PRO" pitchFamily="50" charset="-128"/>
                <a:ea typeface="HG丸ｺﾞｼｯｸM-PRO" pitchFamily="50" charset="-128"/>
              </a:rPr>
              <a:t>終了</a:t>
            </a:r>
            <a:endParaRPr lang="en-US" altLang="ja-JP" sz="1600" b="1" dirty="0" smtClean="0">
              <a:latin typeface="HG丸ｺﾞｼｯｸM-PRO" pitchFamily="50" charset="-128"/>
              <a:ea typeface="HG丸ｺﾞｼｯｸM-PRO" pitchFamily="50" charset="-128"/>
            </a:endParaRPr>
          </a:p>
          <a:p>
            <a:endParaRPr lang="en-US" altLang="ja-JP" sz="1600" b="1" dirty="0" smtClean="0">
              <a:latin typeface="HG丸ｺﾞｼｯｸM-PRO" pitchFamily="50" charset="-128"/>
              <a:ea typeface="HG丸ｺﾞｼｯｸM-PRO" pitchFamily="50" charset="-128"/>
            </a:endParaRPr>
          </a:p>
          <a:p>
            <a:r>
              <a:rPr lang="ja-JP" altLang="en-US" sz="1600" b="1" dirty="0" smtClean="0">
                <a:latin typeface="+mn-ea"/>
              </a:rPr>
              <a:t>★持ち物　　飲み物</a:t>
            </a:r>
            <a:r>
              <a:rPr lang="ja-JP" altLang="en-US" sz="1600" b="1" dirty="0" smtClean="0">
                <a:latin typeface="HG丸ｺﾞｼｯｸM-PRO" pitchFamily="50" charset="-128"/>
                <a:ea typeface="HG丸ｺﾞｼｯｸM-PRO" pitchFamily="50" charset="-128"/>
              </a:rPr>
              <a:t>、</a:t>
            </a:r>
            <a:r>
              <a:rPr lang="ja-JP" altLang="en-US" sz="1600" b="1" dirty="0" smtClean="0">
                <a:latin typeface="+mn-ea"/>
              </a:rPr>
              <a:t>帽子、タオル、雨具</a:t>
            </a:r>
            <a:r>
              <a:rPr lang="ja-JP" altLang="en-US" sz="1200" b="1" dirty="0" smtClean="0">
                <a:latin typeface="+mn-ea"/>
              </a:rPr>
              <a:t>（天候によって）</a:t>
            </a:r>
            <a:endParaRPr lang="en-US" altLang="ja-JP" sz="1200" b="1" dirty="0" smtClean="0">
              <a:latin typeface="+mn-ea"/>
            </a:endParaRPr>
          </a:p>
          <a:p>
            <a:r>
              <a:rPr kumimoji="1" lang="ja-JP" altLang="en-US" sz="1200" b="1" dirty="0" smtClean="0">
                <a:latin typeface="+mn-ea"/>
                <a:ea typeface="HG丸ｺﾞｼｯｸM-PRO" pitchFamily="50" charset="-128"/>
              </a:rPr>
              <a:t>　　　　　　　</a:t>
            </a:r>
            <a:r>
              <a:rPr kumimoji="1" lang="ja-JP" altLang="en-US" sz="1200" dirty="0" smtClean="0">
                <a:latin typeface="+mn-ea"/>
                <a:ea typeface="HG丸ｺﾞｼｯｸM-PRO" pitchFamily="50" charset="-128"/>
              </a:rPr>
              <a:t>自然観察時の服装は、長袖・長ズボンでお願いします。</a:t>
            </a:r>
            <a:endParaRPr kumimoji="1" lang="en-US" altLang="ja-JP" sz="1200" dirty="0" smtClean="0">
              <a:latin typeface="+mn-ea"/>
              <a:ea typeface="HG丸ｺﾞｼｯｸM-PRO" pitchFamily="50" charset="-128"/>
            </a:endParaRPr>
          </a:p>
        </p:txBody>
      </p:sp>
      <p:pic>
        <p:nvPicPr>
          <p:cNvPr id="1026" name="Picture 2" descr="\\S04nugaio.ain.pref.fukui.jp\s04nugaio$\010環境計画推進Ｇ\音風景\ホームページ\音風景.png"/>
          <p:cNvPicPr>
            <a:picLocks noChangeAspect="1" noChangeArrowheads="1"/>
          </p:cNvPicPr>
          <p:nvPr/>
        </p:nvPicPr>
        <p:blipFill>
          <a:blip r:embed="rId2" cstate="print"/>
          <a:srcRect/>
          <a:stretch>
            <a:fillRect/>
          </a:stretch>
        </p:blipFill>
        <p:spPr bwMode="auto">
          <a:xfrm>
            <a:off x="4509120" y="5745088"/>
            <a:ext cx="1944216" cy="486054"/>
          </a:xfrm>
          <a:prstGeom prst="rect">
            <a:avLst/>
          </a:prstGeom>
          <a:noFill/>
        </p:spPr>
      </p:pic>
      <p:pic>
        <p:nvPicPr>
          <p:cNvPr id="22" name="Picture 1"/>
          <p:cNvPicPr>
            <a:picLocks noChangeAspect="1" noChangeArrowheads="1"/>
          </p:cNvPicPr>
          <p:nvPr/>
        </p:nvPicPr>
        <p:blipFill>
          <a:blip r:embed="rId3" cstate="print"/>
          <a:srcRect l="20730" t="39501" r="50509" b="10894"/>
          <a:stretch>
            <a:fillRect/>
          </a:stretch>
        </p:blipFill>
        <p:spPr bwMode="auto">
          <a:xfrm>
            <a:off x="3933056" y="704528"/>
            <a:ext cx="1201154" cy="1008112"/>
          </a:xfrm>
          <a:prstGeom prst="rect">
            <a:avLst/>
          </a:prstGeom>
          <a:noFill/>
          <a:ln w="1">
            <a:noFill/>
            <a:miter lim="800000"/>
            <a:headEnd/>
            <a:tailEnd type="none" w="med" len="med"/>
          </a:ln>
          <a:effectLst/>
        </p:spPr>
      </p:pic>
      <p:sp>
        <p:nvSpPr>
          <p:cNvPr id="8" name="円/楕円 7"/>
          <p:cNvSpPr/>
          <p:nvPr/>
        </p:nvSpPr>
        <p:spPr>
          <a:xfrm>
            <a:off x="4581128" y="1064568"/>
            <a:ext cx="360040" cy="360040"/>
          </a:xfrm>
          <a:prstGeom prst="ellipse">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lIns="82936" tIns="41468" rIns="82936" bIns="41468" anchor="ctr"/>
          <a:lstStyle/>
          <a:p>
            <a:pPr algn="ctr" fontAlgn="auto">
              <a:spcBef>
                <a:spcPts val="0"/>
              </a:spcBef>
              <a:spcAft>
                <a:spcPts val="0"/>
              </a:spcAft>
              <a:defRPr/>
            </a:pPr>
            <a:endParaRPr lang="ja-JP" altLang="en-US"/>
          </a:p>
        </p:txBody>
      </p:sp>
      <p:sp>
        <p:nvSpPr>
          <p:cNvPr id="11" name="正方形/長方形 10"/>
          <p:cNvSpPr/>
          <p:nvPr/>
        </p:nvSpPr>
        <p:spPr>
          <a:xfrm>
            <a:off x="5184159" y="632520"/>
            <a:ext cx="1404000" cy="504056"/>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82936" tIns="41468" rIns="82936" bIns="41468" anchor="ctr"/>
          <a:lstStyle/>
          <a:p>
            <a:pPr algn="ctr" fontAlgn="auto">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集合</a:t>
            </a:r>
            <a:r>
              <a:rPr lang="ja-JP" altLang="en-US" sz="1050" dirty="0" smtClean="0">
                <a:solidFill>
                  <a:schemeClr val="tx1"/>
                </a:solidFill>
                <a:latin typeface="HG丸ｺﾞｼｯｸM-PRO" pitchFamily="50" charset="-128"/>
                <a:ea typeface="HG丸ｺﾞｼｯｸM-PRO" pitchFamily="50" charset="-128"/>
              </a:rPr>
              <a:t>場所：篠座神社</a:t>
            </a:r>
            <a:endParaRPr lang="en-US" altLang="ja-JP" sz="1050" dirty="0" smtClean="0">
              <a:solidFill>
                <a:schemeClr val="tx1"/>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1000" dirty="0" smtClean="0">
                <a:solidFill>
                  <a:schemeClr val="tx1"/>
                </a:solidFill>
                <a:latin typeface="HG丸ｺﾞｼｯｸM-PRO" pitchFamily="50" charset="-128"/>
                <a:ea typeface="HG丸ｺﾞｼｯｸM-PRO" pitchFamily="50" charset="-128"/>
              </a:rPr>
              <a:t>（大野市篠座</a:t>
            </a:r>
            <a:r>
              <a:rPr lang="en-US" altLang="ja-JP" sz="1000" dirty="0" smtClean="0">
                <a:solidFill>
                  <a:schemeClr val="tx1"/>
                </a:solidFill>
                <a:latin typeface="HG丸ｺﾞｼｯｸM-PRO" pitchFamily="50" charset="-128"/>
                <a:ea typeface="HG丸ｺﾞｼｯｸM-PRO" pitchFamily="50" charset="-128"/>
              </a:rPr>
              <a:t>42-5</a:t>
            </a:r>
            <a:r>
              <a:rPr lang="ja-JP" altLang="en-US" sz="1000" dirty="0" smtClean="0">
                <a:solidFill>
                  <a:schemeClr val="tx1"/>
                </a:solidFill>
                <a:latin typeface="HG丸ｺﾞｼｯｸM-PRO" pitchFamily="50" charset="-128"/>
                <a:ea typeface="HG丸ｺﾞｼｯｸM-PRO" pitchFamily="50" charset="-128"/>
              </a:rPr>
              <a:t>）</a:t>
            </a:r>
            <a:endParaRPr lang="en-US" altLang="ja-JP" sz="1000" dirty="0" smtClean="0">
              <a:solidFill>
                <a:schemeClr val="tx1"/>
              </a:solidFill>
              <a:latin typeface="HG丸ｺﾞｼｯｸM-PRO" pitchFamily="50" charset="-128"/>
              <a:ea typeface="HG丸ｺﾞｼｯｸM-PRO" pitchFamily="50" charset="-128"/>
            </a:endParaRPr>
          </a:p>
        </p:txBody>
      </p:sp>
      <p:cxnSp>
        <p:nvCxnSpPr>
          <p:cNvPr id="10" name="直線コネクタ 9"/>
          <p:cNvCxnSpPr>
            <a:endCxn id="11" idx="1"/>
          </p:cNvCxnSpPr>
          <p:nvPr/>
        </p:nvCxnSpPr>
        <p:spPr>
          <a:xfrm flipV="1">
            <a:off x="4884923" y="884548"/>
            <a:ext cx="299236" cy="216000"/>
          </a:xfrm>
          <a:prstGeom prst="line">
            <a:avLst/>
          </a:prstGeom>
        </p:spPr>
        <p:style>
          <a:lnRef idx="1">
            <a:schemeClr val="dk1"/>
          </a:lnRef>
          <a:fillRef idx="0">
            <a:schemeClr val="dk1"/>
          </a:fillRef>
          <a:effectRef idx="0">
            <a:schemeClr val="dk1"/>
          </a:effectRef>
          <a:fontRef idx="minor">
            <a:schemeClr val="tx1"/>
          </a:fontRef>
        </p:style>
      </p:cxnSp>
      <p:sp>
        <p:nvSpPr>
          <p:cNvPr id="25" name="正方形/長方形 24"/>
          <p:cNvSpPr/>
          <p:nvPr/>
        </p:nvSpPr>
        <p:spPr>
          <a:xfrm>
            <a:off x="692696" y="5889104"/>
            <a:ext cx="3672408" cy="276999"/>
          </a:xfrm>
          <a:prstGeom prst="rect">
            <a:avLst/>
          </a:prstGeom>
        </p:spPr>
        <p:txBody>
          <a:bodyPr wrap="square">
            <a:spAutoFit/>
          </a:bodyPr>
          <a:lstStyle/>
          <a:p>
            <a:pPr algn="ctr"/>
            <a:r>
              <a:rPr lang="en-US" altLang="ja-JP" sz="1200" dirty="0" smtClean="0">
                <a:latin typeface="HG丸ｺﾞｼｯｸM-PRO" pitchFamily="50" charset="-128"/>
                <a:ea typeface="HG丸ｺﾞｼｯｸM-PRO" pitchFamily="50" charset="-128"/>
              </a:rPr>
              <a:t>http://info.pref.fukui.lg.jp/kankyou/otofukei/</a:t>
            </a:r>
            <a:endParaRPr lang="ja-JP" altLang="en-US" sz="1200" dirty="0">
              <a:latin typeface="HG丸ｺﾞｼｯｸM-PRO" pitchFamily="50" charset="-128"/>
              <a:ea typeface="HG丸ｺﾞｼｯｸM-PRO" pitchFamily="50" charset="-128"/>
            </a:endParaRPr>
          </a:p>
        </p:txBody>
      </p:sp>
      <p:sp>
        <p:nvSpPr>
          <p:cNvPr id="19" name="正方形/長方形 18"/>
          <p:cNvSpPr/>
          <p:nvPr/>
        </p:nvSpPr>
        <p:spPr>
          <a:xfrm>
            <a:off x="548680" y="4664968"/>
            <a:ext cx="5904656" cy="122413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1427" tIns="45714" rIns="91427" bIns="45714" anchor="ctr"/>
          <a:lstStyle/>
          <a:p>
            <a:pPr algn="ctr" fontAlgn="auto">
              <a:spcBef>
                <a:spcPts val="0"/>
              </a:spcBef>
              <a:spcAft>
                <a:spcPts val="0"/>
              </a:spcAft>
              <a:defRPr/>
            </a:pPr>
            <a:r>
              <a:rPr lang="ja-JP" altLang="en-US" sz="1400" dirty="0" smtClean="0">
                <a:solidFill>
                  <a:schemeClr val="tx1"/>
                </a:solidFill>
                <a:latin typeface="HG丸ｺﾞｼｯｸM-PRO" pitchFamily="50" charset="-128"/>
                <a:ea typeface="HG丸ｺﾞｼｯｸM-PRO" pitchFamily="50" charset="-128"/>
                <a:cs typeface="メイリオ" pitchFamily="50" charset="-128"/>
              </a:rPr>
              <a:t>音風景について</a:t>
            </a:r>
            <a:endParaRPr lang="en-US" altLang="ja-JP" sz="1400" dirty="0" smtClean="0">
              <a:solidFill>
                <a:schemeClr val="tx1"/>
              </a:solidFill>
              <a:latin typeface="HG丸ｺﾞｼｯｸM-PRO" pitchFamily="50" charset="-128"/>
              <a:ea typeface="HG丸ｺﾞｼｯｸM-PRO" pitchFamily="50" charset="-128"/>
              <a:cs typeface="メイリオ" pitchFamily="50" charset="-128"/>
            </a:endParaRPr>
          </a:p>
          <a:p>
            <a:r>
              <a:rPr lang="ja-JP" altLang="en-US" sz="1600" dirty="0" smtClean="0">
                <a:solidFill>
                  <a:schemeClr val="tx1"/>
                </a:solidFill>
                <a:latin typeface="HG丸ｺﾞｼｯｸM-PRO" pitchFamily="50" charset="-128"/>
                <a:ea typeface="HG丸ｺﾞｼｯｸM-PRO" pitchFamily="50" charset="-128"/>
                <a:cs typeface="メイリオ" pitchFamily="50" charset="-128"/>
              </a:rPr>
              <a:t>　</a:t>
            </a:r>
            <a:r>
              <a:rPr lang="ja-JP" altLang="en-US" sz="1100" dirty="0" smtClean="0">
                <a:latin typeface="HG丸ｺﾞｼｯｸM-PRO" pitchFamily="50" charset="-128"/>
                <a:ea typeface="HG丸ｺﾞｼｯｸM-PRO" pitchFamily="50" charset="-128"/>
                <a:cs typeface="メイリオ" pitchFamily="50" charset="-128"/>
              </a:rPr>
              <a:t>音風景とは、音は風景に欠かせないものとして音と風景を一体的に捉える考え方です。福井県では、</a:t>
            </a:r>
            <a:r>
              <a:rPr lang="ja-JP" altLang="ja-JP" sz="1100" dirty="0" smtClean="0">
                <a:latin typeface="HG丸ｺﾞｼｯｸM-PRO" pitchFamily="50" charset="-128"/>
                <a:ea typeface="HG丸ｺﾞｼｯｸM-PRO" pitchFamily="50" charset="-128"/>
                <a:cs typeface="メイリオ" pitchFamily="50" charset="-128"/>
              </a:rPr>
              <a:t>川のせせらぎなどの「音」を通じて環境への意識の向上を図るとともに、福井の魅力的な環境を広く発信するため、福井の音風景を</a:t>
            </a:r>
            <a:r>
              <a:rPr lang="ja-JP" altLang="en-US" sz="1100" dirty="0" smtClean="0">
                <a:latin typeface="HG丸ｺﾞｼｯｸM-PRO" pitchFamily="50" charset="-128"/>
                <a:ea typeface="HG丸ｺﾞｼｯｸM-PRO" pitchFamily="50" charset="-128"/>
                <a:cs typeface="メイリオ" pitchFamily="50" charset="-128"/>
              </a:rPr>
              <a:t>「ふくいふるさとの音風景」</a:t>
            </a:r>
            <a:r>
              <a:rPr lang="ja-JP" altLang="ja-JP" sz="1100" dirty="0" smtClean="0">
                <a:latin typeface="HG丸ｺﾞｼｯｸM-PRO" pitchFamily="50" charset="-128"/>
                <a:ea typeface="HG丸ｺﾞｼｯｸM-PRO" pitchFamily="50" charset="-128"/>
                <a:cs typeface="メイリオ" pitchFamily="50" charset="-128"/>
              </a:rPr>
              <a:t>ホームページで紹介しています。</a:t>
            </a:r>
            <a:endParaRPr lang="en-US" altLang="ja-JP" sz="1100" dirty="0" smtClean="0">
              <a:latin typeface="HG丸ｺﾞｼｯｸM-PRO" pitchFamily="50" charset="-128"/>
              <a:ea typeface="HG丸ｺﾞｼｯｸM-PRO" pitchFamily="50" charset="-128"/>
              <a:cs typeface="メイリオ" pitchFamily="50" charset="-128"/>
            </a:endParaRPr>
          </a:p>
        </p:txBody>
      </p:sp>
      <p:pic>
        <p:nvPicPr>
          <p:cNvPr id="28" name="図 27" descr="clover.png"/>
          <p:cNvPicPr>
            <a:picLocks noChangeAspect="1"/>
          </p:cNvPicPr>
          <p:nvPr/>
        </p:nvPicPr>
        <p:blipFill>
          <a:blip r:embed="rId4" cstate="print"/>
          <a:stretch>
            <a:fillRect/>
          </a:stretch>
        </p:blipFill>
        <p:spPr>
          <a:xfrm>
            <a:off x="0" y="200472"/>
            <a:ext cx="6858000" cy="486918"/>
          </a:xfrm>
          <a:prstGeom prst="rect">
            <a:avLst/>
          </a:prstGeom>
        </p:spPr>
      </p:pic>
      <p:pic>
        <p:nvPicPr>
          <p:cNvPr id="29" name="図 28" descr="clover.png"/>
          <p:cNvPicPr>
            <a:picLocks noChangeAspect="1"/>
          </p:cNvPicPr>
          <p:nvPr/>
        </p:nvPicPr>
        <p:blipFill>
          <a:blip r:embed="rId4" cstate="print"/>
          <a:stretch>
            <a:fillRect/>
          </a:stretch>
        </p:blipFill>
        <p:spPr>
          <a:xfrm>
            <a:off x="0" y="9491090"/>
            <a:ext cx="6858000" cy="414910"/>
          </a:xfrm>
          <a:prstGeom prst="rect">
            <a:avLst/>
          </a:prstGeom>
        </p:spPr>
      </p:pic>
      <p:pic>
        <p:nvPicPr>
          <p:cNvPr id="36" name="図 35" descr="music.png"/>
          <p:cNvPicPr>
            <a:picLocks noChangeAspect="1"/>
          </p:cNvPicPr>
          <p:nvPr/>
        </p:nvPicPr>
        <p:blipFill>
          <a:blip r:embed="rId5" cstate="print"/>
          <a:srcRect r="56728" b="14818"/>
          <a:stretch>
            <a:fillRect/>
          </a:stretch>
        </p:blipFill>
        <p:spPr>
          <a:xfrm>
            <a:off x="-4203848" y="6897216"/>
            <a:ext cx="2060848" cy="288032"/>
          </a:xfrm>
          <a:prstGeom prst="rect">
            <a:avLst/>
          </a:prstGeom>
        </p:spPr>
      </p:pic>
      <p:pic>
        <p:nvPicPr>
          <p:cNvPr id="41" name="図 40" descr="music.png"/>
          <p:cNvPicPr>
            <a:picLocks noChangeAspect="1"/>
          </p:cNvPicPr>
          <p:nvPr/>
        </p:nvPicPr>
        <p:blipFill>
          <a:blip r:embed="rId5" cstate="print"/>
          <a:srcRect l="37043" r="31961" b="14818"/>
          <a:stretch>
            <a:fillRect/>
          </a:stretch>
        </p:blipFill>
        <p:spPr>
          <a:xfrm>
            <a:off x="980728" y="4736976"/>
            <a:ext cx="1476164" cy="288032"/>
          </a:xfrm>
          <a:prstGeom prst="rect">
            <a:avLst/>
          </a:prstGeom>
        </p:spPr>
      </p:pic>
      <p:pic>
        <p:nvPicPr>
          <p:cNvPr id="42" name="図 41" descr="music.png"/>
          <p:cNvPicPr>
            <a:picLocks noChangeAspect="1"/>
          </p:cNvPicPr>
          <p:nvPr/>
        </p:nvPicPr>
        <p:blipFill>
          <a:blip r:embed="rId5" cstate="print"/>
          <a:srcRect l="37043" r="31961" b="14818"/>
          <a:stretch>
            <a:fillRect/>
          </a:stretch>
        </p:blipFill>
        <p:spPr>
          <a:xfrm>
            <a:off x="4293096" y="4736976"/>
            <a:ext cx="1476164" cy="288032"/>
          </a:xfrm>
          <a:prstGeom prst="rect">
            <a:avLst/>
          </a:prstGeom>
        </p:spPr>
      </p:pic>
      <p:sp>
        <p:nvSpPr>
          <p:cNvPr id="43" name="正方形/長方形 42"/>
          <p:cNvSpPr/>
          <p:nvPr/>
        </p:nvSpPr>
        <p:spPr>
          <a:xfrm>
            <a:off x="404664" y="4664968"/>
            <a:ext cx="6120680" cy="1656184"/>
          </a:xfrm>
          <a:prstGeom prst="rect">
            <a:avLst/>
          </a:prstGeom>
          <a:noFill/>
          <a:ln w="952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163</Words>
  <Application>Microsoft Office PowerPoint</Application>
  <PresentationFormat>A4 210 x 297 mm</PresentationFormat>
  <Paragraphs>50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010138</dc:creator>
  <cp:lastModifiedBy>010138</cp:lastModifiedBy>
  <cp:revision>57</cp:revision>
  <dcterms:created xsi:type="dcterms:W3CDTF">2016-07-05T08:09:38Z</dcterms:created>
  <dcterms:modified xsi:type="dcterms:W3CDTF">2016-07-13T07:41:46Z</dcterms:modified>
</cp:coreProperties>
</file>